
<file path=[Content_Types].xml><?xml version="1.0" encoding="utf-8"?>
<Types xmlns="http://schemas.openxmlformats.org/package/2006/content-types"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8" r:id="rId3"/>
    <p:sldId id="325" r:id="rId5"/>
    <p:sldId id="324" r:id="rId6"/>
    <p:sldId id="334" r:id="rId7"/>
    <p:sldId id="335" r:id="rId8"/>
    <p:sldId id="336" r:id="rId9"/>
    <p:sldId id="341" r:id="rId10"/>
    <p:sldId id="340" r:id="rId11"/>
    <p:sldId id="342" r:id="rId12"/>
  </p:sldIdLst>
  <p:sldSz cx="24384000" cy="13716000"/>
  <p:notesSz cx="6858000" cy="9144000"/>
  <p:custDataLst>
    <p:tags r:id="rId16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50"/>
    <p:restoredTop sz="75084"/>
  </p:normalViewPr>
  <p:slideViewPr>
    <p:cSldViewPr snapToGrid="0" snapToObjects="1">
      <p:cViewPr varScale="1">
        <p:scale>
          <a:sx n="43" d="100"/>
          <a:sy n="43" d="100"/>
        </p:scale>
        <p:origin x="498" y="78"/>
      </p:cViewPr>
      <p:guideLst>
        <p:guide orient="horz" pos="4320"/>
        <p:guide pos="7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8000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 hasCustomPrompt="1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 hasCustomPrompt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 hasCustomPrompt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75349"/>
            <a:ext cx="19621500" cy="1028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“在此键入引文。”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21" name="Shape 21"/>
          <p:cNvSpPr>
            <a:spLocks noGrp="1"/>
          </p:cNvSpPr>
          <p:nvPr>
            <p:ph type="title" hasCustomPrompt="1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 hasCustomPrompt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 hasCustomPrompt="1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39" name="Shape 39"/>
          <p:cNvSpPr>
            <a:spLocks noGrp="1"/>
          </p:cNvSpPr>
          <p:nvPr>
            <p:ph type="title" hasCustomPrompt="1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 hasCustomPrompt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24384000" cy="180594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66" name="Shape 66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 hasCustomPrompt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 hasCustomPrompt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/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128196" y="184721"/>
            <a:ext cx="24133884" cy="12865799"/>
          </a:xfrm>
          <a:prstGeom prst="rect">
            <a:avLst/>
          </a:prstGeom>
        </p:spPr>
      </p:pic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21717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rPr dirty="0"/>
              <a:t>标题文本</a:t>
            </a:r>
            <a:endParaRPr dirty="0"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</a:fld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0" y="13081000"/>
            <a:ext cx="24384000" cy="665843"/>
          </a:xfrm>
          <a:prstGeom prst="rect">
            <a:avLst/>
          </a:prstGeom>
          <a:solidFill>
            <a:srgbClr val="00B05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000" b="1" i="0" u="none" strike="noStrike" cap="none" spc="0" baseline="0">
          <a:ln>
            <a:noFill/>
          </a:ln>
          <a:solidFill>
            <a:schemeClr val="accent1"/>
          </a:solidFill>
          <a:uFillTx/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1" y="4219155"/>
            <a:ext cx="24384001" cy="164147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zh-CN" altLang="en-US" sz="10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“步道乐跑”</a:t>
            </a:r>
            <a:r>
              <a:rPr lang="en-US" altLang="zh-CN" sz="10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10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使用手册</a:t>
            </a:r>
            <a:endParaRPr lang="zh-CN" altLang="en-US" sz="100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Shape 123"/>
          <p:cNvSpPr/>
          <p:nvPr/>
        </p:nvSpPr>
        <p:spPr>
          <a:xfrm>
            <a:off x="718457" y="5874903"/>
            <a:ext cx="24384001" cy="1025922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200">
                <a:solidFill>
                  <a:srgbClr val="FFFFFF"/>
                </a:solidFill>
                <a:latin typeface="PingFang SC Light"/>
                <a:ea typeface="PingFang SC Light"/>
                <a:cs typeface="PingFang SC Light"/>
                <a:sym typeface="PingFang SC Light"/>
              </a:defRPr>
            </a:lvl1pPr>
          </a:lstStyle>
          <a:p>
            <a:pPr algn="ctr"/>
            <a:endParaRPr sz="6000" dirty="0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042516" y="6534118"/>
            <a:ext cx="5232202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校园智慧体育平台</a:t>
            </a: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-38325" y="38797"/>
            <a:ext cx="24384000" cy="1815404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altLang="zh-CN" sz="6000" b="1" kern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app</a:t>
            </a:r>
            <a:r>
              <a:rPr lang="zh-CN" altLang="en-US" sz="6000" b="1" kern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下载方式</a:t>
            </a:r>
            <a:endParaRPr lang="zh-CN" altLang="en-US" sz="6000" b="1" kern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6" name="Text Placeholder 2"/>
          <p:cNvSpPr txBox="1"/>
          <p:nvPr/>
        </p:nvSpPr>
        <p:spPr>
          <a:xfrm>
            <a:off x="3755940" y="2348233"/>
            <a:ext cx="20291420" cy="9274627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rmAutofit fontScale="90000" lnSpcReduction="10000"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marL="0" indent="0" hangingPunct="1">
              <a:lnSpc>
                <a:spcPct val="150000"/>
              </a:lnSpc>
              <a:spcBef>
                <a:spcPts val="2300"/>
              </a:spcBef>
              <a:buFontTx/>
              <a:buNone/>
            </a:pPr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推荐下载方式：</a:t>
            </a:r>
            <a:endParaRPr lang="zh-CN" altLang="en-US" sz="4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defTabSz="58420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通过微信公众号“步道乐跑”点击菜单</a:t>
            </a: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defTabSz="58420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下载”根据提示进行下载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defTabSz="58420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android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用户会跳转到应用宝界面，点击“普通下载”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defTabSz="584200">
              <a:lnSpc>
                <a:spcPct val="150000"/>
              </a:lnSpc>
              <a:spcBef>
                <a:spcPts val="0"/>
              </a:spcBef>
              <a:buSzTx/>
              <a:buNone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可以避免下载应用市场）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defTabSz="584200">
              <a:lnSpc>
                <a:spcPct val="150000"/>
              </a:lnSpc>
              <a:spcBef>
                <a:spcPts val="0"/>
              </a:spcBef>
              <a:buSzTx/>
              <a:buNone/>
            </a:pP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hangingPunct="1">
              <a:lnSpc>
                <a:spcPct val="150000"/>
              </a:lnSpc>
              <a:spcBef>
                <a:spcPts val="2300"/>
              </a:spcBef>
              <a:buFontTx/>
              <a:buNone/>
            </a:pPr>
            <a:r>
              <a:rPr lang="zh-CN" altLang="en-US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其它下载方式：</a:t>
            </a:r>
            <a:endParaRPr lang="zh-CN" altLang="en-US" sz="4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defTabSz="584200" hangingPunct="0">
              <a:lnSpc>
                <a:spcPct val="150000"/>
              </a:lnSpc>
              <a:spcBef>
                <a:spcPts val="0"/>
              </a:spcBef>
              <a:buSzTx/>
              <a:buFontTx/>
              <a:buNone/>
            </a:pP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苹果（</a:t>
            </a:r>
            <a:r>
              <a:rPr lang="en-US" altLang="zh-CN" sz="4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ios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）版在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app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store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搜索“步道乐跑”下载；</a:t>
            </a: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defTabSz="584200" hangingPunct="0">
              <a:lnSpc>
                <a:spcPct val="150000"/>
              </a:lnSpc>
              <a:spcBef>
                <a:spcPts val="0"/>
              </a:spcBef>
              <a:buSzTx/>
              <a:buFontTx/>
              <a:buNone/>
            </a:pP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安卓（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android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）版可在腾讯宝等各大应用市场搜索“步道乐跑”下载。</a:t>
            </a:r>
            <a:endParaRPr lang="zh-CN" altLang="en-US" sz="4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defTabSz="584200" hangingPunct="0">
              <a:lnSpc>
                <a:spcPct val="150000"/>
              </a:lnSpc>
              <a:spcBef>
                <a:spcPts val="0"/>
              </a:spcBef>
              <a:buSzTx/>
              <a:buFontTx/>
              <a:buNone/>
            </a:pP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（百度搜索请认准</a:t>
            </a:r>
            <a:r>
              <a:rPr lang="en-US" altLang="zh-CN" sz="48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lptiyu.com</a:t>
            </a:r>
            <a:r>
              <a:rPr lang="en-US" altLang="zh-CN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4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避免下载到过早版本导致无法使用）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hangingPunct="1">
              <a:lnSpc>
                <a:spcPct val="150000"/>
              </a:lnSpc>
              <a:spcBef>
                <a:spcPts val="2300"/>
              </a:spcBef>
              <a:buFontTx/>
              <a:buNone/>
            </a:pP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hangingPunct="1">
              <a:spcBef>
                <a:spcPts val="2300"/>
              </a:spcBef>
              <a:buFontTx/>
              <a:buNone/>
            </a:pPr>
            <a:endParaRPr lang="en-US" altLang="zh-CN" sz="4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84225" y="2699838"/>
            <a:ext cx="4196374" cy="40739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78340" y="3253105"/>
            <a:ext cx="4759960" cy="8300085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注册登录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03070" y="2349185"/>
            <a:ext cx="20149459" cy="655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为了方便更好的教学管理，须绑定手机号进行登录注册</a:t>
            </a:r>
            <a:endParaRPr kumimoji="0" lang="zh-CN" altLang="zh-CN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7195" y="3252470"/>
            <a:ext cx="4773295" cy="82613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890" y="3252470"/>
            <a:ext cx="4817110" cy="8300720"/>
          </a:xfrm>
          <a:prstGeom prst="rect">
            <a:avLst/>
          </a:prstGeom>
        </p:spPr>
      </p:pic>
      <p:cxnSp>
        <p:nvCxnSpPr>
          <p:cNvPr id="24" name="直线箭头连接符 9"/>
          <p:cNvCxnSpPr/>
          <p:nvPr/>
        </p:nvCxnSpPr>
        <p:spPr>
          <a:xfrm flipH="1" flipV="1">
            <a:off x="7186295" y="8317230"/>
            <a:ext cx="3045460" cy="11772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线箭头连接符 11"/>
          <p:cNvCxnSpPr/>
          <p:nvPr/>
        </p:nvCxnSpPr>
        <p:spPr>
          <a:xfrm>
            <a:off x="13640435" y="10414635"/>
            <a:ext cx="39135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 rot="1320000">
            <a:off x="7093585" y="8093075"/>
            <a:ext cx="294449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微信、</a:t>
            </a:r>
            <a:r>
              <a:rPr kumimoji="0" lang="en-US" altLang="zh-CN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QQ</a:t>
            </a: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登录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4638020" y="9751060"/>
            <a:ext cx="2289175" cy="47053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手机号登录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77425" y="2973705"/>
            <a:ext cx="4629785" cy="8001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90" y="2973705"/>
            <a:ext cx="4613275" cy="8234680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身份认证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31080" y="1985645"/>
            <a:ext cx="15764510" cy="655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app</a:t>
            </a: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登录之后，需要进行教职工身份认证，</a:t>
            </a:r>
            <a:r>
              <a:rPr kumimoji="0" lang="en-US" altLang="zh-CN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app</a:t>
            </a: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端乐跑数据才会关联活动榜单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23540" y="11343592"/>
            <a:ext cx="406754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我的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752090" y="11957685"/>
            <a:ext cx="4589145" cy="932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点击我的界面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--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左上角未认证按钮即可进入认证界面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Helvetica Ligh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77425" y="11385502"/>
            <a:ext cx="4067545" cy="655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认证界面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77425" y="11998960"/>
            <a:ext cx="4629785" cy="9321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选择对应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“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身份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”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并填写对应信息后，点击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“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认证</a:t>
            </a:r>
            <a:r>
              <a:rPr kumimoji="0" lang="en-US" altLang="zh-CN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”</a:t>
            </a: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按钮即可提交认证申请。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Helvetica Ligh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115790" y="11343592"/>
            <a:ext cx="4067545" cy="655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待审核界面</a:t>
            </a:r>
            <a:endParaRPr kumimoji="0" lang="zh-CN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965930" y="12165330"/>
            <a:ext cx="4749165" cy="5168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宋体" panose="02010600030101010101" pitchFamily="2" charset="-122"/>
                <a:cs typeface="+mn-cs"/>
                <a:sym typeface="Helvetica Light"/>
              </a:rPr>
              <a:t>提交完认证申请后，等待系统审核即可哦！</a:t>
            </a:r>
            <a:endParaRPr kumimoji="0" lang="zh-CN" alt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宋体" panose="02010600030101010101" pitchFamily="2" charset="-122"/>
              <a:cs typeface="+mn-cs"/>
              <a:sym typeface="Helvetica Light"/>
            </a:endParaRPr>
          </a:p>
        </p:txBody>
      </p:sp>
      <p:cxnSp>
        <p:nvCxnSpPr>
          <p:cNvPr id="2" name="直线箭头连接符 12"/>
          <p:cNvCxnSpPr/>
          <p:nvPr/>
        </p:nvCxnSpPr>
        <p:spPr>
          <a:xfrm>
            <a:off x="7077710" y="6236335"/>
            <a:ext cx="2203450" cy="6324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6895" y="2973705"/>
            <a:ext cx="4648200" cy="8001635"/>
          </a:xfrm>
          <a:prstGeom prst="rect">
            <a:avLst/>
          </a:prstGeom>
        </p:spPr>
      </p:pic>
      <p:cxnSp>
        <p:nvCxnSpPr>
          <p:cNvPr id="19" name="直线箭头连接符 16"/>
          <p:cNvCxnSpPr/>
          <p:nvPr/>
        </p:nvCxnSpPr>
        <p:spPr>
          <a:xfrm flipV="1">
            <a:off x="13928090" y="6702425"/>
            <a:ext cx="2011680" cy="27158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0" y="0"/>
            <a:ext cx="24384000" cy="165357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6000" b="1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zh-CN" altLang="en-US" kern="1200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认证结果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66006" y="2305071"/>
            <a:ext cx="312419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</a:pP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认证通过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447136" y="2305071"/>
            <a:ext cx="312419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zh-CN" altLang="en-US" sz="4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认证不通过</a:t>
            </a:r>
            <a:endParaRPr kumimoji="0" lang="zh-CN" altLang="en-US" sz="4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21430" y="3336290"/>
            <a:ext cx="5212715" cy="532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我的界面会出现“已认证</a:t>
            </a:r>
            <a:r>
              <a:rPr kumimoji="0" lang="zh-CN" altLang="en-US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”标志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000355" y="3245168"/>
            <a:ext cx="10147935" cy="5321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我的界面会显示“审核未通过”，可以修改信息后重新提交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6405" y="4020185"/>
            <a:ext cx="4581525" cy="79197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305" y="4020820"/>
            <a:ext cx="4569460" cy="791908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5855" y="4020820"/>
            <a:ext cx="4577080" cy="791908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115" y="4020185"/>
            <a:ext cx="4588510" cy="79197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58935" y="3099435"/>
            <a:ext cx="4893310" cy="8573135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校园乐跑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94001" y="2227582"/>
            <a:ext cx="17703800" cy="5937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kumimoji="0" lang="zh-CN" alt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认证通过后，乐跑界面会更新，此时跑步才会关联教职工活动榜单，老师们可以自主安排参与锻炼</a:t>
            </a: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7805" y="3099435"/>
            <a:ext cx="4838700" cy="8572500"/>
          </a:xfrm>
          <a:prstGeom prst="rect">
            <a:avLst/>
          </a:prstGeom>
        </p:spPr>
      </p:pic>
      <p:cxnSp>
        <p:nvCxnSpPr>
          <p:cNvPr id="11" name="直线箭头连接符 12"/>
          <p:cNvCxnSpPr/>
          <p:nvPr/>
        </p:nvCxnSpPr>
        <p:spPr>
          <a:xfrm>
            <a:off x="13504545" y="4043680"/>
            <a:ext cx="2964180" cy="401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 rot="360000">
            <a:off x="14457045" y="3710940"/>
            <a:ext cx="147320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查看活动榜单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sp>
        <p:nvSpPr>
          <p:cNvPr id="16" name="文本框 15"/>
          <p:cNvSpPr txBox="1"/>
          <p:nvPr/>
        </p:nvSpPr>
        <p:spPr>
          <a:xfrm rot="2340000">
            <a:off x="7475855" y="4716780"/>
            <a:ext cx="1473200" cy="37846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Light"/>
              </a:rPr>
              <a:t>查看活动详情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Ligh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50" y="3099435"/>
            <a:ext cx="4912995" cy="8572500"/>
          </a:xfrm>
          <a:prstGeom prst="rect">
            <a:avLst/>
          </a:prstGeom>
        </p:spPr>
      </p:pic>
      <p:cxnSp>
        <p:nvCxnSpPr>
          <p:cNvPr id="9" name="直线箭头连接符 12"/>
          <p:cNvCxnSpPr/>
          <p:nvPr/>
        </p:nvCxnSpPr>
        <p:spPr>
          <a:xfrm>
            <a:off x="6405245" y="3908425"/>
            <a:ext cx="2498725" cy="21977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常规跑步流程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3096" y="10994472"/>
            <a:ext cx="4003675" cy="176458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1.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在主界面点击开始乐跑，并确认安全提醒后，点击</a:t>
            </a: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“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进入乐跑</a:t>
            </a: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”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51120" y="10994472"/>
            <a:ext cx="4294505" cy="176458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2.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此时会进入跑步地图界面，可以随时点击问号图标查看本次跑步标准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173245" y="11041582"/>
            <a:ext cx="4852035" cy="12090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3.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进行跑步界面，直接进行跑步即可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887575" y="11103356"/>
            <a:ext cx="4138930" cy="12090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4.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运动过程中，可以暂停稍作休息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739701" y="11169828"/>
            <a:ext cx="4138930" cy="120904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5.</a:t>
            </a:r>
            <a:r>
              <a:rPr kumimoji="0" lang="zh-CN" altLang="en-US" sz="24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运动结束后，会详细反映运动过程数据</a:t>
            </a:r>
            <a:endParaRPr kumimoji="0" lang="zh-CN" altLang="en-US" sz="24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6650" y="2319020"/>
            <a:ext cx="4848225" cy="8572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" y="2319020"/>
            <a:ext cx="4790440" cy="84543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1555" y="2315845"/>
            <a:ext cx="4810125" cy="86106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5025" y="2428875"/>
            <a:ext cx="4829175" cy="85820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5140" y="2395220"/>
            <a:ext cx="4819650" cy="86163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653573"/>
          </a:xfrm>
        </p:spPr>
        <p:txBody>
          <a:bodyPr>
            <a:normAutofit/>
          </a:bodyPr>
          <a:lstStyle/>
          <a:p>
            <a:r>
              <a:rPr lang="zh-CN" altLang="en-US" kern="1200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意见反馈</a:t>
            </a:r>
            <a:endParaRPr lang="zh-CN" altLang="en-US" kern="1200" dirty="0">
              <a:latin typeface="Arial" panose="020B0604020202020204" pitchFamily="34" charset="0"/>
              <a:ea typeface="微软雅黑" panose="020B0503020204020204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60025" y="3730308"/>
            <a:ext cx="8834755" cy="65646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同学们在使用中遇到问题，可以随时在app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反馈留言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或通过在</a:t>
            </a:r>
            <a:r>
              <a:rPr lang="en-US" altLang="zh-CN" sz="2800" dirty="0"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app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在线申诉</a:t>
            </a:r>
            <a:r>
              <a:rPr lang="zh-CN" altLang="en-US" sz="2800" dirty="0"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进行反馈问题，我们会第一时间与您联系并帮助您解决问题。</a:t>
            </a:r>
            <a:r>
              <a:rPr kumimoji="0" lang="zh-CN" altLang="en-US" sz="28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也可通过下列方式与我们进行联系哦！</a:t>
            </a:r>
            <a:endParaRPr kumimoji="0" lang="zh-CN" altLang="en-US" sz="2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客服电话：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027-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59308374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；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58900361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；</a:t>
            </a:r>
            <a:r>
              <a:rPr kumimoji="0" lang="en-US" altLang="zh-CN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58900362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客服Q Q：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2949610052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微信公众号：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步道乐跑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步道探秘QQ交流群：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QQ群①:511023624、QQ群②:583134849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客服邮箱：</a:t>
            </a:r>
            <a:r>
              <a:rPr kumimoji="0" lang="en-US" altLang="zh-CN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info</a:t>
            </a:r>
            <a:r>
              <a:rPr kumimoji="0" lang="zh-CN" alt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Helvetica Light"/>
              </a:rPr>
              <a:t>@lptiyu.com</a:t>
            </a:r>
            <a:endParaRPr kumimoji="0" lang="zh-CN" altLang="en-US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Helvetica Ligh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2265" y="1987550"/>
            <a:ext cx="5636260" cy="9740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7673703"/>
            <a:ext cx="3048000" cy="29591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12000" y="5343010"/>
            <a:ext cx="10160000" cy="102592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0" i="0" u="none" strike="noStrike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elvetica Light"/>
              </a:rPr>
              <a:t>谢谢！</a:t>
            </a:r>
            <a:endParaRPr kumimoji="0" lang="zh-CN" altLang="en-US" sz="6000" b="0" i="0" u="none" strike="noStrike" cap="none" spc="0" normalizeH="0" baseline="0" dirty="0">
              <a:ln>
                <a:noFill/>
              </a:ln>
              <a:solidFill>
                <a:schemeClr val="accent2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Helvetica Light"/>
            </a:endParaRP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p="http://schemas.openxmlformats.org/presentationml/2006/main">
  <p:tag name="KSO_WM_DOC_GUID" val="{871600f2-0c55-4344-b7cd-554e342299a0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WPS 演示</Application>
  <PresentationFormat>自定义</PresentationFormat>
  <Paragraphs>89</Paragraphs>
  <Slides>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Helvetica Light</vt:lpstr>
      <vt:lpstr>微软雅黑</vt:lpstr>
      <vt:lpstr>Helvetica Neue</vt:lpstr>
      <vt:lpstr>Helvetica</vt:lpstr>
      <vt:lpstr>PingFang SC Light</vt:lpstr>
      <vt:lpstr>Arial Unicode MS</vt:lpstr>
      <vt:lpstr>Calibri</vt:lpstr>
      <vt:lpstr>Segoe Print</vt:lpstr>
      <vt:lpstr>White</vt:lpstr>
      <vt:lpstr>PowerPoint 演示文稿</vt:lpstr>
      <vt:lpstr>PowerPoint 演示文稿</vt:lpstr>
      <vt:lpstr>注册登录</vt:lpstr>
      <vt:lpstr>身份认证</vt:lpstr>
      <vt:lpstr>PowerPoint 演示文稿</vt:lpstr>
      <vt:lpstr>校园乐跑</vt:lpstr>
      <vt:lpstr>常规跑步流程</vt:lpstr>
      <vt:lpstr>意见反馈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解腊娣</cp:lastModifiedBy>
  <cp:revision>1626</cp:revision>
  <cp:lastPrinted>2017-06-07T09:57:00Z</cp:lastPrinted>
  <dcterms:created xsi:type="dcterms:W3CDTF">2017-08-15T01:48:00Z</dcterms:created>
  <dcterms:modified xsi:type="dcterms:W3CDTF">2021-04-16T00:50:36Z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